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jlwRMean64KaY+51BcJRQnCocm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5" name="Google Shape;21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8" name="Google Shape;2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4" name="Google Shape;234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0" name="Google Shape;24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6" name="Google Shape;246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2" name="Google Shape;25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8" name="Google Shape;258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7" name="Google Shape;1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4" name="Google Shape;264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0" name="Google Shape;270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6" name="Google Shape;276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2" name="Google Shape;15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f073e7708b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8" name="Google Shape;158;gf073e7708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05187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7" name="Google Shape;1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3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3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3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38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38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3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8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3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3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3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38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8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3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7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7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4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4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8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48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48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4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4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4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4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4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9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49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4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4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0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50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50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5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5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5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5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1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51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51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5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5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5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52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5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5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5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3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53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5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5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5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4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1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4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42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4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4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3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43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43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43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4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5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5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45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4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4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6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6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46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4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3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3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3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37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37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3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3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37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37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3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3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3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3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>
            <a:spLocks noGrp="1"/>
          </p:cNvSpPr>
          <p:nvPr>
            <p:ph type="ctrTitle"/>
          </p:nvPr>
        </p:nvSpPr>
        <p:spPr>
          <a:xfrm>
            <a:off x="1314567" y="1173625"/>
            <a:ext cx="795943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/>
              <a:t>2025 JCATI RFP </a:t>
            </a:r>
            <a:br>
              <a:rPr lang="en-US" dirty="0"/>
            </a:br>
            <a:r>
              <a:rPr lang="en-US" dirty="0"/>
              <a:t>Best Practices</a:t>
            </a:r>
            <a:endParaRPr dirty="0"/>
          </a:p>
        </p:txBody>
      </p:sp>
      <p:sp>
        <p:nvSpPr>
          <p:cNvPr id="144" name="Google Shape;144;p1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"/>
          <p:cNvSpPr txBox="1"/>
          <p:nvPr/>
        </p:nvSpPr>
        <p:spPr>
          <a:xfrm>
            <a:off x="521701" y="276737"/>
            <a:ext cx="7362518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Narrative Section B. Industry Partner and Transition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B.1. Industry Partner Support</a:t>
            </a:r>
            <a:endParaRPr sz="2400" u="sng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6" name="Google Shape;206;p11"/>
          <p:cNvSpPr/>
          <p:nvPr/>
        </p:nvSpPr>
        <p:spPr>
          <a:xfrm>
            <a:off x="521701" y="1107693"/>
            <a:ext cx="9337194" cy="4924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 the type and cash equivalent value of industry in-kind support. Support can be materials, consulting time, machine time, cash, etc. This support must be sufficient to address the pain point.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 dollar amounts and breakdown of services (for example, $10,000 for consulting and $15,000 in materials for a total of $25,000)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that amounts in the narrative and the letter of support match</a:t>
            </a:r>
            <a:endParaRPr sz="2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vague language: “ company will provide support as needed ”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details are in the industry letter of support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Omit the industry support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"/>
          <p:cNvSpPr/>
          <p:nvPr/>
        </p:nvSpPr>
        <p:spPr>
          <a:xfrm>
            <a:off x="653309" y="1228684"/>
            <a:ext cx="9405091" cy="4985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both the academic and industry partner’s contributions designed to promote project success and transition. Include the name(s) of the industry lead(s).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Faculty: 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involvement, timeline adherence, budget, etc.  </a:t>
            </a:r>
            <a:endParaRPr sz="2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Industry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Provide necessary data,  project meetings, validation, factory visits, tech staff involvement, etc. 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it clear how both partners will interact and collaborate for project success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helpful, use diagrams to show relationships and responsibilities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 </a:t>
            </a:r>
            <a:endParaRPr sz="2000" b="1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vague: “transition will occur at the end of the project’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Leave the transition responsibility to just one partner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“we will work with our industry partners to transition the technology”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2"/>
          <p:cNvSpPr txBox="1"/>
          <p:nvPr/>
        </p:nvSpPr>
        <p:spPr>
          <a:xfrm>
            <a:off x="874982" y="405673"/>
            <a:ext cx="391068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B.2. Partners and Roles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"/>
          <p:cNvSpPr/>
          <p:nvPr/>
        </p:nvSpPr>
        <p:spPr>
          <a:xfrm>
            <a:off x="625730" y="1398496"/>
            <a:ext cx="9447659" cy="4708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a project plan and/or timeline written with the industry partner. How will the deliverables in Section A.2. move from the academic lab completely back to the industry partner ideally within 1 year of JCATI funding ending?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 milestones to match the deliverables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a timeline or chart to illustrate the transition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figures if appropriate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vague: “we will share results with our industry partners”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the transition will happen in 5 years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Ignore providing a plan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“at project end the technology will move to the industry partner” without details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3"/>
          <p:cNvSpPr txBox="1"/>
          <p:nvPr/>
        </p:nvSpPr>
        <p:spPr>
          <a:xfrm>
            <a:off x="950064" y="619164"/>
            <a:ext cx="804403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B.3. Technology Transition Plan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/>
          <p:nvPr/>
        </p:nvSpPr>
        <p:spPr>
          <a:xfrm>
            <a:off x="836333" y="631400"/>
            <a:ext cx="742761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Summary: Industry Partner and Transition Section</a:t>
            </a:r>
            <a:endParaRPr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8"/>
          <p:cNvSpPr txBox="1"/>
          <p:nvPr/>
        </p:nvSpPr>
        <p:spPr>
          <a:xfrm>
            <a:off x="637549" y="1388038"/>
            <a:ext cx="8363187" cy="2215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industry partner’s in-kind contribution clearly stated?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information in the industry letter consistent with the narrative?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clearly explain how academic lab’s results transition back to the industry partner?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explain each partner’s role for achieving project success?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everyone on board with the transition plan?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5" name="Google Shape;225;p28"/>
          <p:cNvSpPr txBox="1"/>
          <p:nvPr/>
        </p:nvSpPr>
        <p:spPr>
          <a:xfrm>
            <a:off x="1154384" y="3940063"/>
            <a:ext cx="915355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reading this section, the reviewer should have a clear understanding of the project partnership and technology transition for industry use</a:t>
            </a:r>
            <a:endParaRPr sz="2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4"/>
          <p:cNvSpPr txBox="1"/>
          <p:nvPr/>
        </p:nvSpPr>
        <p:spPr>
          <a:xfrm>
            <a:off x="862677" y="314347"/>
            <a:ext cx="863045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Narrative Section C. WA Economic and Educational Impact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C.1. Business Opportunities and Job Impact</a:t>
            </a:r>
            <a:endParaRPr sz="2400" u="sng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1" name="Google Shape;231;p14"/>
          <p:cNvSpPr txBox="1"/>
          <p:nvPr/>
        </p:nvSpPr>
        <p:spPr>
          <a:xfrm>
            <a:off x="584532" y="1414882"/>
            <a:ext cx="9490494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how solving the pain point benefits the industry partner. Include any measurable job creation or fiscal benefits related to the technology. Is there a near term WA business opportunity the technology opens or improves? </a:t>
            </a:r>
            <a:endParaRPr sz="2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any potential spinoff  or jobs creation information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relevant company information: expansion, new market, upcoming projects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SBIR info if relevant to this project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Tell us if industry partner is a startup company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you will apply for SBIR or other business grants if you don’t intend to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the technology will create thousands of jobs without examples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the technology will “make a difference for WA aerospace” without examples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Inflate the market impact of the technology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9"/>
          <p:cNvSpPr txBox="1"/>
          <p:nvPr/>
        </p:nvSpPr>
        <p:spPr>
          <a:xfrm>
            <a:off x="341006" y="562476"/>
            <a:ext cx="895262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Narrative Section C.2. Educational, Internship and Job Opportunities</a:t>
            </a:r>
            <a:endParaRPr sz="2400" u="sng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7" name="Google Shape;237;p29"/>
          <p:cNvSpPr txBox="1"/>
          <p:nvPr/>
        </p:nvSpPr>
        <p:spPr>
          <a:xfrm>
            <a:off x="823145" y="1221814"/>
            <a:ext cx="8869496" cy="4893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how WA engineering students benefit from project participation.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real opportunities for industry student internships or mentoring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specific industry interactions scheduled during the project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any outreach interactions if known 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Inflate company internship or mentoring opportunities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you will involve students and not provide a plan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lang="en-US" sz="18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8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0"/>
          <p:cNvSpPr txBox="1"/>
          <p:nvPr/>
        </p:nvSpPr>
        <p:spPr>
          <a:xfrm>
            <a:off x="734654" y="626832"/>
            <a:ext cx="835947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Summary: Educational, Internship and Job Opportunities Section </a:t>
            </a:r>
            <a:endParaRPr/>
          </a:p>
        </p:txBody>
      </p:sp>
      <p:sp>
        <p:nvSpPr>
          <p:cNvPr id="243" name="Google Shape;243;p30"/>
          <p:cNvSpPr txBox="1"/>
          <p:nvPr/>
        </p:nvSpPr>
        <p:spPr>
          <a:xfrm>
            <a:off x="734655" y="1472536"/>
            <a:ext cx="8725229" cy="3693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you explained how the project impacts the industry partner and if applicable, the overall WA aerospace community?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you explained how WA engineering students benefit from participating in this project?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reading this section, the reviewer should have a clear understanding of the project impact on both the WA aerospace industry, the industry partner and engineering students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1"/>
          <p:cNvSpPr txBox="1"/>
          <p:nvPr/>
        </p:nvSpPr>
        <p:spPr>
          <a:xfrm>
            <a:off x="734654" y="626832"/>
            <a:ext cx="835947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OPTIONAL Section D: Undergraduate Scholars Program</a:t>
            </a:r>
            <a:endParaRPr sz="2400" u="sng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31"/>
          <p:cNvSpPr txBox="1"/>
          <p:nvPr/>
        </p:nvSpPr>
        <p:spPr>
          <a:xfrm>
            <a:off x="551774" y="1443507"/>
            <a:ext cx="8725229" cy="523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chemeClr val="dk1"/>
              </a:buClr>
              <a:buSzPts val="2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additional $5000 is available to specifically involve undergraduates. The funds pay for meaningful, hands-on undergrad research experience with your project. We encourage inclusion of students from historically underrepresented groups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USP is </a:t>
            </a:r>
            <a:r>
              <a:rPr lang="en-US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optiona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as not every PI has the project space or bandwidth to add more students.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your student recruitment and selection process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how you will specifically involve USP students in your project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 you can use USP funds for something other than undergraduate support. We specifically collect USP metrics as part of the project final report.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2"/>
          <p:cNvSpPr txBox="1"/>
          <p:nvPr/>
        </p:nvSpPr>
        <p:spPr>
          <a:xfrm>
            <a:off x="734654" y="427326"/>
            <a:ext cx="761132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None/>
            </a:pPr>
            <a:r>
              <a:rPr lang="en-US" sz="20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Narrative Section IV. References and Reviewer Suggestions</a:t>
            </a:r>
            <a:endParaRPr sz="2000" u="sng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5" name="Google Shape;255;p32"/>
          <p:cNvSpPr txBox="1"/>
          <p:nvPr/>
        </p:nvSpPr>
        <p:spPr>
          <a:xfrm>
            <a:off x="734654" y="1289656"/>
            <a:ext cx="8542350" cy="5570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have references from Sections A-C, add them here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have names of potential reviewers, add them here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neither applies, skip this section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check if your potential reviewer can participate in external review. Many  companies do not allow this.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recent reviewer contact information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Check for reviewer conflict of interest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a name without contact information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a name without first asking the person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 your industry partner or industry sponsored research contact as a reviewer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3"/>
          <p:cNvSpPr txBox="1"/>
          <p:nvPr/>
        </p:nvSpPr>
        <p:spPr>
          <a:xfrm>
            <a:off x="734654" y="527079"/>
            <a:ext cx="553314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Section V. Industry Letters of Support</a:t>
            </a:r>
            <a:endParaRPr sz="2400" u="sng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1" name="Google Shape;261;p33"/>
          <p:cNvSpPr txBox="1"/>
          <p:nvPr/>
        </p:nvSpPr>
        <p:spPr>
          <a:xfrm>
            <a:off x="568401" y="1306281"/>
            <a:ext cx="9140866" cy="4616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industry partner provides a letter of support (LOS) listing their project in-kind support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the industry LOS early as companies require multiple levels of approval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in-kind amount in the letter matches the amount listed in Section B.1.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an industry point of contact in case of questions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Wait until the last minute to ask for a letter of support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Submit generic letters “we will support the JCATI project”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industry partner must verify delivered in-kind support amount at project end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"/>
          <p:cNvSpPr txBox="1"/>
          <p:nvPr/>
        </p:nvSpPr>
        <p:spPr>
          <a:xfrm>
            <a:off x="631746" y="606732"/>
            <a:ext cx="8982517" cy="6924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u="sng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JCATI’s Legislative Mandate</a:t>
            </a:r>
            <a:endParaRPr sz="4000" b="0" i="0" u="sng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WA aerospace companies transition new technologies by leveraging WA public university engineering expertise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erospace industry partner must have a WA presence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 Majority of project work and impact must occur in WA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WA legislature annually monitors JCATI’s progress via metrics and reports. The expected ROI comes from industry incorporating cutting edge ideas from JCATI projects. This academic-industry interaction keeps WA competitive in the global aerospace market.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4"/>
          <p:cNvSpPr txBox="1"/>
          <p:nvPr/>
        </p:nvSpPr>
        <p:spPr>
          <a:xfrm>
            <a:off x="1093785" y="510454"/>
            <a:ext cx="339508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alibri"/>
              <a:buNone/>
            </a:pPr>
            <a:r>
              <a:rPr lang="en-US" sz="28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Section VI. Biosketch </a:t>
            </a:r>
            <a:endParaRPr sz="2800" u="sng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7" name="Google Shape;267;p34"/>
          <p:cNvSpPr txBox="1"/>
          <p:nvPr/>
        </p:nvSpPr>
        <p:spPr>
          <a:xfrm>
            <a:off x="1093785" y="1199557"/>
            <a:ext cx="6285578" cy="421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 </a:t>
            </a:r>
            <a:r>
              <a:rPr lang="en-US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biosketch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2 pages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RFP format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information pertinent to JCATI project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Submit your entire CV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Submit an unedited </a:t>
            </a:r>
            <a:r>
              <a:rPr lang="en-US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biosketch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5"/>
          <p:cNvSpPr txBox="1"/>
          <p:nvPr/>
        </p:nvSpPr>
        <p:spPr>
          <a:xfrm>
            <a:off x="935843" y="460578"/>
            <a:ext cx="568108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Calibri"/>
              <a:buNone/>
            </a:pPr>
            <a:r>
              <a:rPr lang="en-US" sz="24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Section VII. Project Budget and Justification</a:t>
            </a:r>
            <a:endParaRPr sz="2400" u="sng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3" name="Google Shape;273;p35"/>
          <p:cNvSpPr txBox="1"/>
          <p:nvPr/>
        </p:nvSpPr>
        <p:spPr>
          <a:xfrm>
            <a:off x="1073867" y="1166862"/>
            <a:ext cx="8868156" cy="5570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with your departmental grants team on your JCATI budget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</a:t>
            </a:r>
            <a:r>
              <a:rPr lang="en-US" sz="20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tenure track faculty FTE doesn’t exceed 1.0 month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brief details for each category in the Budget Justification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 an equipment price quote and description in the justification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in the narrative why the requested equipment is necessary for project success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the budget page is signed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Pad your budget with excessive travel or supplies funds. Any unspent funds must be returned to the UW.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on using JCATI funds for foreign travel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Skip budget approval process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Wait until the last minute to ask for budget help</a:t>
            </a:r>
            <a:endParaRPr dirty="0"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6"/>
          <p:cNvSpPr txBox="1"/>
          <p:nvPr/>
        </p:nvSpPr>
        <p:spPr>
          <a:xfrm>
            <a:off x="1799304" y="383208"/>
            <a:ext cx="77724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alibri"/>
              <a:buNone/>
            </a:pPr>
            <a:r>
              <a:rPr lang="en-US" sz="2800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Submitting Your Proposal</a:t>
            </a:r>
            <a:endParaRPr/>
          </a:p>
        </p:txBody>
      </p:sp>
      <p:sp>
        <p:nvSpPr>
          <p:cNvPr id="279" name="Google Shape;279;p36"/>
          <p:cNvSpPr txBox="1"/>
          <p:nvPr/>
        </p:nvSpPr>
        <p:spPr>
          <a:xfrm>
            <a:off x="705159" y="889863"/>
            <a:ext cx="8866546" cy="5632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the submission portal and review the online form before upload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the proposal cover sheet and get appropriate signatures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Assemble sections into one PDF for upload. Do you have the correct proofread version under the 4 MB file size limit?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Determine who submits the proposal: you? Grant manager? Student?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Wait until the last minute to submit. Proposals are time stamped upon receipt in the system, </a:t>
            </a:r>
            <a:r>
              <a:rPr lang="en-US" sz="1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when you upload! There is </a:t>
            </a:r>
            <a:r>
              <a:rPr lang="en-US" sz="1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always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lag.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 your proposal to the Program Manager. Only proposals submitted via the JCATI website are reviewed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the Program Manager if everything looks ok. We don’t provide proposal input or notify applicants of missing sections. </a:t>
            </a:r>
            <a:endParaRPr dirty="0"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JCATI website creates an automated email acknowledging proposal submission. Additionally, the Program Manager notifies every PI as the database receives and time stamps the application.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"/>
          <p:cNvSpPr/>
          <p:nvPr/>
        </p:nvSpPr>
        <p:spPr>
          <a:xfrm>
            <a:off x="308895" y="709945"/>
            <a:ext cx="9267365" cy="581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lang="en-US" sz="4000" b="0" i="0" u="sng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How does JCATI work?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 aerospace company identifies current TRL 4-7 technology pain point</a:t>
            </a: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Company identifies 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otential WA public university engineering faculty with appropriate technology expertise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partner submits a project application on 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behalf of industry partner describing how their expertise can solve the issue.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selected, faculty receives JCATI funds to support WA engineering students working on the technology solution</a:t>
            </a: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Industry partner required to provide in-kind support necessary for project completion and company integration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Goal: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completely transition technology to industry partner 1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year or less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after 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JCATI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funding ends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2811780" y="3682723"/>
            <a:ext cx="6096000" cy="240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f073e7708b_0_0"/>
          <p:cNvSpPr/>
          <p:nvPr/>
        </p:nvSpPr>
        <p:spPr>
          <a:xfrm>
            <a:off x="1539240" y="655380"/>
            <a:ext cx="8641200" cy="26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1" name="Google Shape;161;gf073e7708b_0_0"/>
          <p:cNvSpPr/>
          <p:nvPr/>
        </p:nvSpPr>
        <p:spPr>
          <a:xfrm>
            <a:off x="2075232" y="948697"/>
            <a:ext cx="6622026" cy="488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lang="en-US" sz="4000" b="0" i="0" u="sng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2025 JCATI RFP Timeline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RFP released: November 2024</a:t>
            </a: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Applications due by: 5 PM Friday, February 28</a:t>
            </a: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Applications sent out 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reviewers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March and April </a:t>
            </a: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JCATI board selection meeting: May</a:t>
            </a: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Award notification: May</a:t>
            </a: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period is 1 year</a:t>
            </a:r>
            <a:endParaRPr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start: July 1, 2025</a:t>
            </a: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end: June 30, 2026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final report due: July 17, 2026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funds must be spent by June 30, 2026 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cost extensions are not allowed, and unspent funds are returned to the state through the UW. 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 txBox="1"/>
          <p:nvPr/>
        </p:nvSpPr>
        <p:spPr>
          <a:xfrm>
            <a:off x="615816" y="108869"/>
            <a:ext cx="790533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</a:pPr>
            <a:r>
              <a:rPr lang="en-US" sz="4000" b="0" i="0" u="sng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Non-Technical Abstract and Diagram</a:t>
            </a:r>
            <a:endParaRPr sz="4000" b="0" i="0" u="none" strike="noStrike" cap="none" dirty="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7" name="Google Shape;167;p5"/>
          <p:cNvSpPr txBox="1"/>
          <p:nvPr/>
        </p:nvSpPr>
        <p:spPr>
          <a:xfrm>
            <a:off x="763799" y="1078345"/>
            <a:ext cx="89550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150 words or less, clearly state the project objective(s), deliverables, and impact.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Under the abstract on the same page, include a figure using the RFP format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5"/>
          <p:cNvSpPr txBox="1"/>
          <p:nvPr/>
        </p:nvSpPr>
        <p:spPr>
          <a:xfrm>
            <a:off x="308699" y="1978858"/>
            <a:ext cx="9410100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 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it simple, short and clear. Specific details are for the narrative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yourself in reviewer’s shoes-do they know what to expect moving forward?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abstract and diagram on the same page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 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vague: “we will work on an important industry problem”, “we will help industry meet their goals”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super granular-specific details go in the narrative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hyper technical or rely on acronyms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a previous grant or manuscript abstract 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"/>
          <p:cNvSpPr txBox="1"/>
          <p:nvPr/>
        </p:nvSpPr>
        <p:spPr>
          <a:xfrm>
            <a:off x="800100" y="224475"/>
            <a:ext cx="9188657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sng" strike="noStrike" cap="none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Narrative Section A: Technical Merit and Project Feasibility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sng" strike="noStrike" cap="none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A.1. Technical Background and Approach</a:t>
            </a:r>
            <a:endParaRPr sz="2800" b="0" i="0" u="none" strike="noStrike" cap="none" dirty="0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4" name="Google Shape;174;p6"/>
          <p:cNvSpPr txBox="1"/>
          <p:nvPr/>
        </p:nvSpPr>
        <p:spPr>
          <a:xfrm>
            <a:off x="680179" y="1178542"/>
            <a:ext cx="9188700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Clearly describe your industry partner’s pain point and how your scientific expertise addresses the problem. Explain how the proposed solution impacts the industry partner’s production processes and/or market. If the project is a continuation from a previous year, explain why another year of funding is needed. Include the TRL level and why it was chosen.</a:t>
            </a:r>
            <a:endParaRPr sz="1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DO: 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off the abstract to fill in the pain point technical details. If helpful, include graphs/diagrams/pictures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Clearly state the industry partner issue and technology gap</a:t>
            </a:r>
          </a:p>
          <a:p>
            <a:pPr marL="285750" indent="-28575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why your lab can successfully address the problem. Why is the company partnering with you to solve this problem?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honest with your TRL level. TRL level descriptions are provided.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"/>
          <p:cNvSpPr txBox="1"/>
          <p:nvPr/>
        </p:nvSpPr>
        <p:spPr>
          <a:xfrm>
            <a:off x="800100" y="224475"/>
            <a:ext cx="9188657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sng" strike="noStrike" cap="none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Narrative Section A: Technical Merit and Project Feasibility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sng" strike="noStrike" cap="none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A.1. Technical Background and Approach</a:t>
            </a:r>
            <a:endParaRPr sz="2800" b="0" i="0" u="none" strike="noStrike" cap="none" dirty="0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4" name="Google Shape;174;p6"/>
          <p:cNvSpPr txBox="1"/>
          <p:nvPr/>
        </p:nvSpPr>
        <p:spPr>
          <a:xfrm>
            <a:off x="680179" y="1178542"/>
            <a:ext cx="9188700" cy="3108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a long historical overview of the technology sector or industry partner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your own research needs or career history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Inflate the TRL level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vague about the industry problem or technology need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Copy and insert sections from your NSF grant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Extensively mention previous unrelated projects or funding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7DF705-8D40-912A-6633-E0CD66851642}"/>
              </a:ext>
            </a:extLst>
          </p:cNvPr>
          <p:cNvSpPr txBox="1"/>
          <p:nvPr/>
        </p:nvSpPr>
        <p:spPr>
          <a:xfrm>
            <a:off x="560300" y="3843918"/>
            <a:ext cx="855371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NOTE: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limit of 2 pages total for sections A.1.-A.2.  Wisely use this space to explain why this JCATI project is important and why you are the one to tackle it!</a:t>
            </a:r>
            <a:endParaRPr lang="en-US" sz="2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lang="en-US" sz="2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None/>
            </a:pPr>
            <a:r>
              <a:rPr lang="en-US" sz="2000" b="1" i="0" u="sng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Remember</a:t>
            </a:r>
            <a:r>
              <a:rPr lang="en-US" sz="2000" b="1" i="0" u="none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: </a:t>
            </a:r>
            <a:r>
              <a:rPr lang="en-US" sz="2000" b="0" i="0" u="none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it’s not about </a:t>
            </a:r>
            <a:r>
              <a:rPr lang="en-US" sz="2000" b="0" i="0" u="sng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you</a:t>
            </a:r>
            <a:r>
              <a:rPr lang="en-US" sz="2000" b="0" i="0" u="none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, it’s about solving a problem for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your</a:t>
            </a:r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r>
              <a:rPr lang="en-US" sz="2000" b="0" i="0" u="none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industry partner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The focus is applying your research expertise to solve a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real-world problem in the funding period</a:t>
            </a:r>
            <a:endParaRPr lang="en-US" sz="2000" b="0" i="0" u="none" strike="noStrike" cap="none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57675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"/>
          <p:cNvSpPr/>
          <p:nvPr/>
        </p:nvSpPr>
        <p:spPr>
          <a:xfrm>
            <a:off x="703811" y="1059656"/>
            <a:ext cx="8854440" cy="5539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Clearly list specific project objectives and deliverables needed to address the pain point. State how you will solve your industry  partner’s technology problem in the 1-year JCATI funding period.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technical! This is the place for details</a:t>
            </a:r>
            <a:endParaRPr lang="en-US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specific: what technique(s) or equipment will you use to address the pain point and how will you do it?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bullet points, bolding, diagrams or figures to make project deliverables clear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DON’T: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“we will help solve the issues around this problem”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“we will work with the company to address issues”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 solutions beyond the project scope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 solutions that don’t address the pain point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8"/>
          <p:cNvSpPr txBox="1"/>
          <p:nvPr/>
        </p:nvSpPr>
        <p:spPr>
          <a:xfrm>
            <a:off x="421179" y="255326"/>
            <a:ext cx="892232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sng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Narrative Section A.2. Objectives, Outcomes, Deliverables</a:t>
            </a:r>
            <a:endParaRPr sz="2800" b="0" i="0" u="sng" strike="noStrike" cap="non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/>
          <p:nvPr/>
        </p:nvSpPr>
        <p:spPr>
          <a:xfrm>
            <a:off x="1186575" y="1579150"/>
            <a:ext cx="8023927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industry partner pain point clearly outlined, including accurate TRL level?</a:t>
            </a:r>
          </a:p>
          <a:p>
            <a:pPr marL="342900" indent="-3429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provide a clear scientific explanation of how your lab will solve the technology challenge? 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explain why you are the appropriate academic partner?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7"/>
          <p:cNvSpPr txBox="1"/>
          <p:nvPr/>
        </p:nvSpPr>
        <p:spPr>
          <a:xfrm>
            <a:off x="1186575" y="3918511"/>
            <a:ext cx="731546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section should provide the reviewer with a coherent understanding of the technology issue and how you will solve it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200" name="Google Shape;200;p7"/>
          <p:cNvSpPr txBox="1"/>
          <p:nvPr/>
        </p:nvSpPr>
        <p:spPr>
          <a:xfrm>
            <a:off x="681644" y="655521"/>
            <a:ext cx="678596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Summary: Technical Merit and Feasibility</a:t>
            </a:r>
            <a:endParaRPr sz="2800" u="sng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2229</Words>
  <Application>Microsoft Office PowerPoint</Application>
  <PresentationFormat>Widescreen</PresentationFormat>
  <Paragraphs>270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Noto Sans Symbols</vt:lpstr>
      <vt:lpstr>Trebuchet MS</vt:lpstr>
      <vt:lpstr>Facet</vt:lpstr>
      <vt:lpstr>2025 JCATI RFP  Best Practices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JCATI RFP  Best Practices</dc:title>
  <dc:creator>Beth Hacker</dc:creator>
  <cp:lastModifiedBy>Beth Hacker</cp:lastModifiedBy>
  <cp:revision>24</cp:revision>
  <dcterms:created xsi:type="dcterms:W3CDTF">2021-09-09T20:10:43Z</dcterms:created>
  <dcterms:modified xsi:type="dcterms:W3CDTF">2024-11-01T20:02:48Z</dcterms:modified>
</cp:coreProperties>
</file>